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73" r:id="rId2"/>
    <p:sldId id="256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8"/>
    <p:restoredTop sz="94685"/>
  </p:normalViewPr>
  <p:slideViewPr>
    <p:cSldViewPr snapToGrid="0" snapToObjects="1">
      <p:cViewPr varScale="1">
        <p:scale>
          <a:sx n="83" d="100"/>
          <a:sy n="83" d="100"/>
        </p:scale>
        <p:origin x="-734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52760-394A-481C-AF90-17A398154B5A}" type="datetimeFigureOut">
              <a:rPr lang="en-GB" smtClean="0"/>
              <a:t>30/01/2020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8B788-D829-4CE3-A4F8-A5D2AE658DF4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DF318-D304-4B93-B67E-FFDC86706452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Oxygen (in the tank) &amp; Carbon dioxide (bubbles)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DF318-D304-4B93-B67E-FFDC86706452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DF318-D304-4B93-B67E-FFDC86706452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B67AF3-B93C-0D4A-963C-F10DB037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F10D371-04DE-8744-B1C5-1991DB950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58F3171-43F3-544A-B0A8-7D6BB88B0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65A3FD1-F730-B049-B20A-123E9F6AE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627E7E3-E3ED-EE4A-B861-4BD1DFB9B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3080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47D74DD-C3F9-C14A-887E-FCAB686EF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ACAC1A2-DE6C-D946-B13D-A3054E628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318000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643787-F59A-F54D-BAE0-802473024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85AB9F0-93C8-CE4F-A427-1C435B359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6195417-E9F8-A243-8004-9095C59F5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0568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22DB239-3819-5C4F-98E6-387BCE47E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B64B7AA-F630-9C4D-B594-307E9B21D7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D7F346E-CD3B-6146-91D1-288B08BF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88A226-AC19-D947-980D-A730C939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6C76747-4364-1645-9A76-D8EB2C1FD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975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183276-EA3A-184F-A6CE-DE597E93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5FE1DF0-2473-6944-B290-164579EC48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800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BFADEF-9032-D341-9419-FDE9038F4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BAD8B1-F8E7-2441-81A0-2D8E497AD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68D513F-8F80-9A4C-9E46-7FF216FC8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6756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067509-3ECD-CD46-B8F5-9770D1506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AD3A246-7929-EB4E-9704-337A66E51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9D5EB21-0942-3C46-8BA9-AAB3E250A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C11E071-0568-FA46-825D-B0D8C0D09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5A4A457-7A08-2044-8A02-23774522D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415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667A31-737C-CA4B-BBEC-D2517AC8C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21B271B-5947-DA4D-A136-07DA356F3F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ADB6239-3E75-FF4F-B720-D133E36F0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AA2D0D5-E7FB-CF4E-866E-ED90C3CB8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668328D-1992-5D4A-A7F0-76BB2CD10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86F90B6-B235-1A4B-A466-FA7478E1C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766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76388F-3AC5-0640-BD9D-49421B33D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69A743-BA4E-FC4F-9261-B469DFA6E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EF01022-B8FA-694F-B354-B4C12A426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6641E91-74A4-C24E-9C52-13D9342A19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2FDB662-57C6-B949-B78B-5A8484399A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12EA518D-E75B-2E44-A716-BF6C80303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265F023-B12A-A041-8E0D-19E4AA0FC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302E5CD-4CB5-7B4B-8263-86667ADA5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2353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7F07FD-DD77-4447-B44A-E1F5BF264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2E9E310-5C24-D94E-8EBB-562B1BCC0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EC3D843-925B-0C45-98C1-FF654CE9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0064010-D845-F342-A784-204EA4CC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7780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7328EDE-C393-4A44-B4F7-3B20F08E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B5F761B-A938-0243-B628-8D6267D4B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173FEB5-5D26-994C-883D-6C23DFC76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9656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36AE6A-F22B-0045-A254-AC44FD4AA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183D48E-B88D-3043-A5F2-1C0C601D1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2256399-D6F1-CB40-A90C-FEC11E99F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1B112C6-8DF0-324A-9768-7B54C3444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AF01BB6-A2A6-1948-9ADA-12D1D7104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85B2F1-F863-004D-8DDF-D5371CD9B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410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C2DE31-249E-2B4A-855A-ABCBEF832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7938008-685B-A240-B80A-9EE8352C35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173B314-B35E-4C4B-9C56-D3B135F0DA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2FAB0B-0CA2-554F-90CC-45871A2C7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58557B9-FE24-C447-97FF-0C51AC9F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9DD3215-42AA-CE4C-B363-2754831AA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372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8F6DC59-46E6-EE41-B94A-70528AA226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5173F-8F24-4D4E-8F4C-0D283A703BF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78E4AE-58D0-F047-BB72-0826C27FE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D6A8C0B-C5A3-CA48-A73A-33A1C8BF0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AFB1F-81D2-F945-AE56-B44F47578C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635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5.em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/>
              <a:t>Acid Reflux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7153F63-ECFB-4A6D-8FB8-91350E60892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D651772-4D7A-46B5-9559-6C4DCA7530C7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upload.wikimedia.org/wikipedia/commons/e/e1/GastroEsophageal_Reflux_Disease_%28GERD%29.jpg">
            <a:extLst>
              <a:ext uri="{FF2B5EF4-FFF2-40B4-BE49-F238E27FC236}">
                <a16:creationId xmlns="" xmlns:a16="http://schemas.microsoft.com/office/drawing/2014/main" id="{5AB2A0CA-4604-465D-BAA6-1F67490AE5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545" y="1600201"/>
            <a:ext cx="6474911" cy="4525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991C42-4F64-43A0-A88D-2CA16FF79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Polymer chain</a:t>
            </a:r>
          </a:p>
        </p:txBody>
      </p:sp>
      <p:pic>
        <p:nvPicPr>
          <p:cNvPr id="4" name="Content Placeholder 3" descr="https://upload.wikimedia.org/wikipedia/commons/thumb/8/8a/Polymer_Chain_-_Armorphous.svg/1280px-Polymer_Chain_-_Armorphous.svg.png">
            <a:extLst>
              <a:ext uri="{FF2B5EF4-FFF2-40B4-BE49-F238E27FC236}">
                <a16:creationId xmlns="" xmlns:a16="http://schemas.microsoft.com/office/drawing/2014/main" id="{DEA078D9-2A58-429A-8011-821D9BDA324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52623"/>
            <a:ext cx="10972800" cy="322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089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B4BB3-CF6A-4797-8C3C-3C1872E85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Cross-linked Polymer chain</a:t>
            </a:r>
          </a:p>
        </p:txBody>
      </p:sp>
      <p:pic>
        <p:nvPicPr>
          <p:cNvPr id="4" name="Content Placeholder 3" descr="https://upload.wikimedia.org/wikipedia/commons/thumb/7/7c/Polymer_Chain_-_Elastomer.svg/2000px-Polymer_Chain_-_Elastomer.svg.png">
            <a:extLst>
              <a:ext uri="{FF2B5EF4-FFF2-40B4-BE49-F238E27FC236}">
                <a16:creationId xmlns="" xmlns:a16="http://schemas.microsoft.com/office/drawing/2014/main" id="{E8DE6E1C-D3A1-48B1-BABC-34018A49D8B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1532" y="2060849"/>
            <a:ext cx="8448937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7637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96334"/>
            <a:ext cx="10972800" cy="1368152"/>
          </a:xfrm>
        </p:spPr>
        <p:txBody>
          <a:bodyPr>
            <a:normAutofit/>
          </a:bodyPr>
          <a:lstStyle/>
          <a:p>
            <a:r>
              <a:rPr lang="en-GB" dirty="0"/>
              <a:t>What do these </a:t>
            </a:r>
            <a:r>
              <a:rPr lang="en-GB" dirty="0" smtClean="0"/>
              <a:t>common High Street products have </a:t>
            </a:r>
            <a:r>
              <a:rPr lang="en-GB" dirty="0"/>
              <a:t>in common?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7D91305-3972-4DBD-AE61-376EDC40A3A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85F84AC4-6B3B-4BB8-9297-98FE2D2BD744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catalystoc.com/blog/wp-content/uploads/2010/08/red-jell-o.png">
            <a:extLst>
              <a:ext uri="{FF2B5EF4-FFF2-40B4-BE49-F238E27FC236}">
                <a16:creationId xmlns="" xmlns:a16="http://schemas.microsoft.com/office/drawing/2014/main" id="{B453A648-77AE-4F9B-BC88-69191A53E01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92473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BEDE23A-30DF-45AB-A8FF-DB4931074362}"/>
              </a:ext>
            </a:extLst>
          </p:cNvPr>
          <p:cNvSpPr txBox="1"/>
          <p:nvPr/>
        </p:nvSpPr>
        <p:spPr>
          <a:xfrm>
            <a:off x="1487488" y="4149081"/>
            <a:ext cx="2400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Jelly</a:t>
            </a:r>
          </a:p>
        </p:txBody>
      </p:sp>
      <p:pic>
        <p:nvPicPr>
          <p:cNvPr id="3076" name="Picture 4" descr="http://www.belgraviacentre.com/wp-content/uploads/2014/07/Hair-Gel.jpg">
            <a:extLst>
              <a:ext uri="{FF2B5EF4-FFF2-40B4-BE49-F238E27FC236}">
                <a16:creationId xmlns="" xmlns:a16="http://schemas.microsoft.com/office/drawing/2014/main" id="{11093EF4-8C8C-48E4-8CA0-3EB6997AC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567" y="1788592"/>
            <a:ext cx="3602607" cy="19284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A0E2875-43F6-492E-8BE0-D1AE817B2360}"/>
              </a:ext>
            </a:extLst>
          </p:cNvPr>
          <p:cNvSpPr txBox="1"/>
          <p:nvPr/>
        </p:nvSpPr>
        <p:spPr>
          <a:xfrm>
            <a:off x="8081119" y="4060799"/>
            <a:ext cx="260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Hair gel</a:t>
            </a:r>
          </a:p>
        </p:txBody>
      </p:sp>
      <p:pic>
        <p:nvPicPr>
          <p:cNvPr id="3078" name="Picture 6" descr="http://blog.hellocharlie.com.au/wp-content/uploads/2013/07/bambo-nappy.jpg">
            <a:extLst>
              <a:ext uri="{FF2B5EF4-FFF2-40B4-BE49-F238E27FC236}">
                <a16:creationId xmlns="" xmlns:a16="http://schemas.microsoft.com/office/drawing/2014/main" id="{90978AA8-8A0C-4174-87B7-A8D3A7489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238" y="2881514"/>
            <a:ext cx="2984500" cy="2447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35F8117-C63C-482A-B337-56114415E6CB}"/>
              </a:ext>
            </a:extLst>
          </p:cNvPr>
          <p:cNvSpPr txBox="1"/>
          <p:nvPr/>
        </p:nvSpPr>
        <p:spPr>
          <a:xfrm>
            <a:off x="4560913" y="5431620"/>
            <a:ext cx="2808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Baby’s Nappy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unscre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5" y="1988840"/>
            <a:ext cx="7580785" cy="39799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79510" y="836713"/>
            <a:ext cx="9121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Sun protection products</a:t>
            </a:r>
            <a:endParaRPr lang="en-GB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Image result for rainb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6" y="1772816"/>
            <a:ext cx="7104123" cy="39405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55574" y="620689"/>
            <a:ext cx="79688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Ultraviolet Light</a:t>
            </a:r>
            <a:endParaRPr lang="en-GB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Image result for sunscreen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060" name="AutoShape 4" descr="Image result for sunscreen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062" name="AutoShape 6" descr="Image result for sunscreen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https://upload.wikimedia.org/wikipedia/commons/thumb/3/30/EM_spectrumrevised.png/1200px-EM_spectrumrevised.pn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255574" y="2420888"/>
            <a:ext cx="7642013" cy="30657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295467" y="1196753"/>
            <a:ext cx="9505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Electromagnetic Spectrum</a:t>
            </a:r>
            <a:endParaRPr lang="en-GB" sz="4400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15" y="740664"/>
            <a:ext cx="7899613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3200" b="1" dirty="0" smtClean="0"/>
              <a:t>2019 International Year of the Periodic Table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3" name="Picture 2" descr="Screenshot (6).png"/>
          <p:cNvPicPr>
            <a:picLocks noChangeAspect="1"/>
          </p:cNvPicPr>
          <p:nvPr/>
        </p:nvPicPr>
        <p:blipFill>
          <a:blip r:embed="rId2" cstate="print"/>
          <a:srcRect l="958" t="6897" r="13778" b="10344"/>
          <a:stretch>
            <a:fillRect/>
          </a:stretch>
        </p:blipFill>
        <p:spPr>
          <a:xfrm>
            <a:off x="2735288" y="1700808"/>
            <a:ext cx="6408712" cy="34563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546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38729" y="585216"/>
            <a:ext cx="53583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/>
              <a:t>Familiar Chemicals</a:t>
            </a:r>
            <a:endParaRPr lang="en-GB" sz="4400" dirty="0"/>
          </a:p>
        </p:txBody>
      </p:sp>
      <p:sp>
        <p:nvSpPr>
          <p:cNvPr id="4" name="Rectangle 3"/>
          <p:cNvSpPr/>
          <p:nvPr/>
        </p:nvSpPr>
        <p:spPr>
          <a:xfrm>
            <a:off x="2971800" y="1628507"/>
            <a:ext cx="630021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800" dirty="0" smtClean="0"/>
              <a:t>Chemicals make up everything around us</a:t>
            </a:r>
          </a:p>
          <a:p>
            <a:pPr>
              <a:buNone/>
            </a:pPr>
            <a:endParaRPr lang="en-GB" sz="3200" dirty="0" smtClean="0"/>
          </a:p>
          <a:p>
            <a:pPr algn="ctr">
              <a:buNone/>
            </a:pPr>
            <a:r>
              <a:rPr lang="en-GB" sz="3200" b="1" dirty="0" smtClean="0"/>
              <a:t>Water </a:t>
            </a:r>
          </a:p>
          <a:p>
            <a:pPr algn="ctr">
              <a:buNone/>
            </a:pPr>
            <a:r>
              <a:rPr lang="en-GB" sz="3200" b="1" dirty="0" smtClean="0"/>
              <a:t>H</a:t>
            </a:r>
            <a:r>
              <a:rPr lang="en-GB" sz="3200" b="1" baseline="-25000" dirty="0" smtClean="0"/>
              <a:t>2</a:t>
            </a:r>
            <a:r>
              <a:rPr lang="en-GB" sz="3200" b="1" dirty="0" smtClean="0"/>
              <a:t>O</a:t>
            </a:r>
          </a:p>
        </p:txBody>
      </p:sp>
      <p:pic>
        <p:nvPicPr>
          <p:cNvPr id="5" name="Picture 4" descr="Water_Molecule_Structure_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4521" y="4183052"/>
            <a:ext cx="3454578" cy="18796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69825" y="539496"/>
            <a:ext cx="44512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 smtClean="0"/>
              <a:t>Familiar Chemicals</a:t>
            </a:r>
            <a:endParaRPr lang="en-GB" sz="4400" dirty="0"/>
          </a:p>
        </p:txBody>
      </p:sp>
      <p:sp>
        <p:nvSpPr>
          <p:cNvPr id="3" name="Rectangle 2"/>
          <p:cNvSpPr/>
          <p:nvPr/>
        </p:nvSpPr>
        <p:spPr>
          <a:xfrm>
            <a:off x="2496312" y="1645920"/>
            <a:ext cx="7168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3200" dirty="0" smtClean="0"/>
              <a:t>Chemicals make up everything around us</a:t>
            </a:r>
          </a:p>
          <a:p>
            <a:pPr algn="ctr">
              <a:buNone/>
            </a:pPr>
            <a:endParaRPr lang="en-GB" b="1" dirty="0" smtClean="0"/>
          </a:p>
          <a:p>
            <a:pPr algn="ctr">
              <a:buNone/>
            </a:pPr>
            <a:endParaRPr lang="en-GB" b="1" dirty="0" smtClean="0"/>
          </a:p>
          <a:p>
            <a:pPr algn="ctr">
              <a:buNone/>
            </a:pPr>
            <a:r>
              <a:rPr lang="en-GB" sz="3200" b="1" dirty="0" smtClean="0"/>
              <a:t>Carbon Dioxide</a:t>
            </a:r>
          </a:p>
          <a:p>
            <a:pPr algn="ctr">
              <a:buNone/>
            </a:pPr>
            <a:r>
              <a:rPr lang="en-GB" sz="3200" b="1" dirty="0" smtClean="0"/>
              <a:t>CO</a:t>
            </a:r>
            <a:r>
              <a:rPr lang="en-GB" sz="3200" b="1" baseline="-25000" dirty="0" smtClean="0"/>
              <a:t>2</a:t>
            </a:r>
          </a:p>
        </p:txBody>
      </p:sp>
      <p:pic>
        <p:nvPicPr>
          <p:cNvPr id="4" name="Picture 3" descr="CO2_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9825" y="4114800"/>
            <a:ext cx="4318222" cy="13208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6723" y="529679"/>
            <a:ext cx="35630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 smtClean="0"/>
              <a:t>Fruit and </a:t>
            </a:r>
            <a:r>
              <a:rPr lang="en-GB" sz="4400" dirty="0" err="1" smtClean="0"/>
              <a:t>veg</a:t>
            </a:r>
            <a:r>
              <a:rPr lang="en-GB" sz="4400" dirty="0" smtClean="0"/>
              <a:t>…</a:t>
            </a:r>
            <a:endParaRPr lang="en-GB" sz="4400" dirty="0"/>
          </a:p>
        </p:txBody>
      </p:sp>
      <p:pic>
        <p:nvPicPr>
          <p:cNvPr id="3" name="Picture 2" descr="http://4.bp.blogspot.com/-ulD890iFq4E/UZp73uNAsOI/AAAAAAAAab4/-UMIKhMqQvw/s1600/fruits+and+vegetables.jpg">
            <a:extLst>
              <a:ext uri="{FF2B5EF4-FFF2-40B4-BE49-F238E27FC236}">
                <a16:creationId xmlns="" xmlns:a16="http://schemas.microsoft.com/office/drawing/2014/main" id="{E9D23DD6-D2FA-4139-A71A-AE7B85D62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353" y="1581912"/>
            <a:ext cx="7244282" cy="4066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29128" y="365760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4000" dirty="0" smtClean="0"/>
              <a:t>Acids and Alkalis</a:t>
            </a:r>
            <a:br>
              <a:rPr lang="en-GB" sz="4000" dirty="0" smtClean="0"/>
            </a:br>
            <a:r>
              <a:rPr lang="en-GB" sz="4000" dirty="0" smtClean="0"/>
              <a:t>pH scale</a:t>
            </a:r>
            <a:endParaRPr lang="en-GB" sz="4000" dirty="0"/>
          </a:p>
        </p:txBody>
      </p:sp>
      <p:pic>
        <p:nvPicPr>
          <p:cNvPr id="3" name="Picture 2" descr="https://image.slidesharecdn.com/acidsbases-150415210539-conversion-gate02/95/acids-bases-1-638.jpg?cb=1429149979">
            <a:extLst>
              <a:ext uri="{FF2B5EF4-FFF2-40B4-BE49-F238E27FC236}">
                <a16:creationId xmlns="" xmlns:a16="http://schemas.microsoft.com/office/drawing/2014/main" id="{BCDD4163-9B8F-48CA-850A-E03EF814E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67128"/>
            <a:ext cx="6446520" cy="3621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Natural pH indicators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1.bp.blogspot.com/-EztANrbptkU/Vi_ONp4JMJI/AAAAAAAAENg/nP08ukRQik4/s1600/purple_cabbage.jpg">
            <a:extLst>
              <a:ext uri="{FF2B5EF4-FFF2-40B4-BE49-F238E27FC236}">
                <a16:creationId xmlns="" xmlns:a16="http://schemas.microsoft.com/office/drawing/2014/main" id="{D2D18881-8A9B-421E-946B-643691511D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305" y="1516700"/>
            <a:ext cx="3175813" cy="1835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homemadeandwholesome.files.wordpress.com/2012/10/0022.jpg">
            <a:extLst>
              <a:ext uri="{FF2B5EF4-FFF2-40B4-BE49-F238E27FC236}">
                <a16:creationId xmlns="" xmlns:a16="http://schemas.microsoft.com/office/drawing/2014/main" id="{9EE15C43-E50F-4D3D-8945-1C627808C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063" y="3865177"/>
            <a:ext cx="3175813" cy="17863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3.bp.blogspot.com/-DAeZCpozASY/Vb9bbflgjnI/AAAAAAAAA2Q/Gx_8qdKenmk/s1600/turmeric.jpg">
            <a:extLst>
              <a:ext uri="{FF2B5EF4-FFF2-40B4-BE49-F238E27FC236}">
                <a16:creationId xmlns="" xmlns:a16="http://schemas.microsoft.com/office/drawing/2014/main" id="{3BBBFE33-81CD-4C41-A567-7683C30C8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9" y="3774017"/>
            <a:ext cx="4034921" cy="1968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c1.staticflickr.com/4/3879/15298942311_42ab0ed00b.jpg">
            <a:extLst>
              <a:ext uri="{FF2B5EF4-FFF2-40B4-BE49-F238E27FC236}">
                <a16:creationId xmlns="" xmlns:a16="http://schemas.microsoft.com/office/drawing/2014/main" id="{13592805-B31C-4183-AFA0-7813A606C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508" y="1481044"/>
            <a:ext cx="3463032" cy="19479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8018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04665"/>
            <a:ext cx="10972800" cy="5721499"/>
          </a:xfrm>
        </p:spPr>
        <p:txBody>
          <a:bodyPr/>
          <a:lstStyle/>
          <a:p>
            <a:pPr algn="ctr">
              <a:buNone/>
            </a:pPr>
            <a:r>
              <a:rPr lang="en-GB" dirty="0" smtClean="0"/>
              <a:t>Red cabbage contains one of a group of chemicals called</a:t>
            </a:r>
          </a:p>
          <a:p>
            <a:pPr algn="ctr">
              <a:buNone/>
            </a:pPr>
            <a:endParaRPr lang="en-GB" b="1" dirty="0" smtClean="0"/>
          </a:p>
          <a:p>
            <a:pPr algn="ctr">
              <a:buNone/>
            </a:pPr>
            <a:r>
              <a:rPr lang="en-GB" b="1" dirty="0" err="1" smtClean="0"/>
              <a:t>Anthocyanins</a:t>
            </a:r>
            <a:endParaRPr lang="en-GB" b="1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 </a:t>
            </a:r>
          </a:p>
          <a:p>
            <a:endParaRPr lang="en-GB" dirty="0"/>
          </a:p>
        </p:txBody>
      </p:sp>
      <p:pic>
        <p:nvPicPr>
          <p:cNvPr id="4" name="Picture 3" descr="2000px-Anthocyanidine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11691" y="2564904"/>
            <a:ext cx="5961248" cy="31855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42748B-D297-4FB2-9901-2E0317EAD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Medicines</a:t>
            </a:r>
          </a:p>
        </p:txBody>
      </p:sp>
      <p:pic>
        <p:nvPicPr>
          <p:cNvPr id="2050" name="Picture 2" descr="http://www.virtual-shopfronts.com/wp-content/gallery/virtual-shopfront-library_1/virtualshopfront-pharmacy.jpg">
            <a:extLst>
              <a:ext uri="{FF2B5EF4-FFF2-40B4-BE49-F238E27FC236}">
                <a16:creationId xmlns="" xmlns:a16="http://schemas.microsoft.com/office/drawing/2014/main" id="{9A26B01F-3A52-4FF3-851F-82D59C9F829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1929385"/>
            <a:ext cx="8659368" cy="3198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4D8D9C-834A-4E55-9256-7AB6BE779B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" y="5799758"/>
            <a:ext cx="1793829" cy="10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Office\Desktop\SeeScience-logo-jpeg.jpg">
            <a:extLst>
              <a:ext uri="{FF2B5EF4-FFF2-40B4-BE49-F238E27FC236}">
                <a16:creationId xmlns="" xmlns:a16="http://schemas.microsoft.com/office/drawing/2014/main" id="{76794D56-8024-440C-84F9-8ED67556BE78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2515" y="5970229"/>
            <a:ext cx="2032000" cy="67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970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3181</TotalTime>
  <Words>96</Words>
  <Application>Microsoft Office PowerPoint</Application>
  <PresentationFormat>Custom</PresentationFormat>
  <Paragraphs>36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Natural pH indicators</vt:lpstr>
      <vt:lpstr>Slide 8</vt:lpstr>
      <vt:lpstr>Medicines</vt:lpstr>
      <vt:lpstr>Acid Reflux</vt:lpstr>
      <vt:lpstr>Polymer chain</vt:lpstr>
      <vt:lpstr>Cross-linked Polymer chain</vt:lpstr>
      <vt:lpstr>What do these common High Street products have in common?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R18DavisE</dc:creator>
  <cp:lastModifiedBy>Office</cp:lastModifiedBy>
  <cp:revision>25</cp:revision>
  <dcterms:created xsi:type="dcterms:W3CDTF">2019-02-18T13:37:40Z</dcterms:created>
  <dcterms:modified xsi:type="dcterms:W3CDTF">2020-01-30T14:28:10Z</dcterms:modified>
</cp:coreProperties>
</file>